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4"/>
  </p:notesMasterIdLst>
  <p:sldIdLst>
    <p:sldId id="294" r:id="rId3"/>
    <p:sldId id="257" r:id="rId4"/>
    <p:sldId id="258" r:id="rId5"/>
    <p:sldId id="259" r:id="rId6"/>
    <p:sldId id="260" r:id="rId7"/>
    <p:sldId id="295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6" r:id="rId40"/>
    <p:sldId id="297" r:id="rId41"/>
    <p:sldId id="292" r:id="rId42"/>
    <p:sldId id="293" r:id="rId43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475978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62990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200907086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1F4FAF4-A3EF-BDB7-4AFF-6BD5923AC05F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196280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755836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65549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CE65CA-C405-8E78-647B-E92DFD47D224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1493275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125929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664058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0AE15C-1D87-65D0-8F29-37D5A14A8CD0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078139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932682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4995513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B38F615-2FAD-1120-4A6D-2E045502423A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003646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508047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7449625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4E3490F-6741-1389-CEE6-76BF7F949F1E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694871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651531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505947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CB1D0A-8205-E7DD-5FCA-59ACA279C29D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111926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9576437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8944122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7FC0EBB-AFF3-4FF1-C7F2-5B3EB9B6B78D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395539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9861419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8889083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0B1E30D-9966-FA8F-78F4-816B86119B34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058435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684588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406664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0C87214-8740-63D8-67B3-FFFEDED2B79F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818411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9189139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199328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712132-827A-5E57-E189-0DA81436BF62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C37E302-08A7-72A2-6EDF-F098EF941B85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44272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3378510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9191104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37CF89-6C93-86C6-0DCB-9DC68E63BC07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865768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2895783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585106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53B3CA5-809B-F07A-F3D4-4D39E34DB3E8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4350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9080001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2715220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8F14FCC-D3EB-EE90-4BA7-258B883B7555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562540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569699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7401323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5361E95-647E-A4A8-172C-83BE3E5973E6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154221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9410473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30272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0B1FB4-84FA-E0BB-B40A-0B3A82B45E07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969175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55667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9157010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5D41DB-DBB5-59C1-B1F1-C3BA3BF4CADE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306566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3528118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293689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D1C0BA7-BD52-E7BA-2D2B-D0296F3EFEAB}" type="slidenum">
              <a:rPr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476607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4621226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22594845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AA23336-B946-B44D-84CA-62266FF89FD1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204600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0848367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0863213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44E22C8-51F8-57F0-186A-E71B71E31347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902568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7382823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951969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D2CE1B3-6F4F-7714-EAA6-CA6D2ADB5FEB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423817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9330018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0238070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45BDB5-2B3F-5281-2E66-0ED8588D3292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664115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8441645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50843575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7F78471-C65F-DA4A-A52A-7DE82F0E3ADC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7728685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001638368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409763659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7A47916-02CC-58B8-5ED5-31E493388A6A}" type="slidenum">
              <a:rPr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2460953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5576017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3470245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536E53-C226-BFB8-19B7-2C47A3378664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01912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648667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4308247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99B3489-08A3-AE42-D71E-96E965C0BB8A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3236950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4507721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1253695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BAD5BF-818F-04FF-9ED9-D9179BAE797D}" type="slidenum">
              <a:rPr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88788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367980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1727604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51658EF-7594-FFD2-4B0C-71F6829A1B55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365273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8209557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825164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DC90966-EAC7-199F-C22C-47B9EBE8DBDE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76C65-2DAA-D3A0-4AAB-E61F468EF80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>
            <a:extLst>
              <a:ext uri="{FF2B5EF4-FFF2-40B4-BE49-F238E27FC236}">
                <a16:creationId xmlns:a16="http://schemas.microsoft.com/office/drawing/2014/main" id="{EBADB800-EBE5-4F8F-F493-D92E7C7F7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>
            <a:extLst>
              <a:ext uri="{FF2B5EF4-FFF2-40B4-BE49-F238E27FC236}">
                <a16:creationId xmlns:a16="http://schemas.microsoft.com/office/drawing/2014/main" id="{0A0A8D72-62CF-4E82-D97A-F578614937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>
            <a:extLst>
              <a:ext uri="{FF2B5EF4-FFF2-40B4-BE49-F238E27FC236}">
                <a16:creationId xmlns:a16="http://schemas.microsoft.com/office/drawing/2014/main" id="{36F54B01-4B54-A501-DA73-03DA721BDA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57432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C759F-0282-37D7-0297-7D61A2699B1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9080552" name="Slide Image Placeholder 1">
            <a:extLst>
              <a:ext uri="{FF2B5EF4-FFF2-40B4-BE49-F238E27FC236}">
                <a16:creationId xmlns:a16="http://schemas.microsoft.com/office/drawing/2014/main" id="{FFAA06EA-EDFB-6AFC-F707-8883C6298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347970649" name="Notes Placeholder 2">
            <a:extLst>
              <a:ext uri="{FF2B5EF4-FFF2-40B4-BE49-F238E27FC236}">
                <a16:creationId xmlns:a16="http://schemas.microsoft.com/office/drawing/2014/main" id="{502C2730-0A18-ACAF-FB95-3351D4D960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2256696" name="Slide Number Placeholder 3">
            <a:extLst>
              <a:ext uri="{FF2B5EF4-FFF2-40B4-BE49-F238E27FC236}">
                <a16:creationId xmlns:a16="http://schemas.microsoft.com/office/drawing/2014/main" id="{48388791-CEEC-287B-F7B1-CD8AFF248F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1591A7E-5432-752D-1897-7BE97EB82EC8}" type="slidenum">
              <a:rPr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1722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507064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872067364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8282532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B887D38-6342-39F1-6011-FD68BE20574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04712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27187128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1851826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20AED6E-A846-C8AB-CF14-D61F4D8C5ECD}" type="slidenum">
              <a:rPr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204201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51966259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5281532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FFA034-0055-F690-57D4-981F10821DAD}" type="slidenum">
              <a:rPr/>
              <a:t>41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89888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4190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273095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B6CEEF0-7F1A-F3FA-5421-8D1CE19680A2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868CE-4E43-3B28-EB44-413691C128B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898885" name="Slide Image Placeholder 1">
            <a:extLst>
              <a:ext uri="{FF2B5EF4-FFF2-40B4-BE49-F238E27FC236}">
                <a16:creationId xmlns:a16="http://schemas.microsoft.com/office/drawing/2014/main" id="{E184109F-47E9-2F90-4007-86316B79EF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5741901" name="Notes Placeholder 2">
            <a:extLst>
              <a:ext uri="{FF2B5EF4-FFF2-40B4-BE49-F238E27FC236}">
                <a16:creationId xmlns:a16="http://schemas.microsoft.com/office/drawing/2014/main" id="{F4FD66E6-B836-599A-5919-4E8AC706FC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52730956" name="Slide Number Placeholder 3">
            <a:extLst>
              <a:ext uri="{FF2B5EF4-FFF2-40B4-BE49-F238E27FC236}">
                <a16:creationId xmlns:a16="http://schemas.microsoft.com/office/drawing/2014/main" id="{7D254294-ABE1-85A8-C272-357DE09B6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B6CEEF0-7F1A-F3FA-5421-8D1CE19680A2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3053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566010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77006002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1037397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16E91B0-D63E-5742-15EE-1B8F7C6786CB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253364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4427894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21252528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4C1DF32-1E85-81C8-5DA0-4317E70AB794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1147125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02190789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40834550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4D4EAC-8A20-8F4E-3580-1E6E1D3DDF30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>
                <a:cs typeface="Arial"/>
              </a:rPr>
              <a:t>ANNEXE 2_</a:t>
            </a:r>
            <a:r>
              <a:rPr lang="fr-FR" b="1" dirty="0">
                <a:cs typeface="Arial"/>
              </a:rPr>
              <a:t>FICHE PRODUIT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3_ Mobilier des espaces de travail</a:t>
            </a:r>
            <a:endParaRPr lang="fr-FR" sz="1800" b="0" i="0" u="none" strike="noStrike" cap="none" spc="0" dirty="0">
              <a:solidFill>
                <a:schemeClr val="dk1"/>
              </a:solidFill>
              <a:highlight>
                <a:srgbClr val="FFFF00"/>
              </a:highlight>
              <a:cs typeface="Arial"/>
            </a:endParaRPr>
          </a:p>
        </p:txBody>
      </p:sp>
      <p:sp>
        <p:nvSpPr>
          <p:cNvPr id="4099" name="Sous-titre 2"/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99370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80*180cm – sur pied - Pleine</a:t>
            </a:r>
            <a:endParaRPr sz="1600" dirty="0"/>
          </a:p>
        </p:txBody>
      </p:sp>
      <p:sp>
        <p:nvSpPr>
          <p:cNvPr id="6786887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F11B718-1986-A0B8-5776-65B93D1EBC1A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200554356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5611085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0407380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5703477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361722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2757979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5886717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3898529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2832060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380320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CL2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80*180cm - Pleine</a:t>
            </a:r>
            <a:endParaRPr sz="1600" dirty="0"/>
          </a:p>
        </p:txBody>
      </p:sp>
      <p:sp>
        <p:nvSpPr>
          <p:cNvPr id="155049546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E1B046-B898-6D01-BFD9-9DEC0E7BB401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37645701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3141323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9313284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361764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7148359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2518096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7660718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4215344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5886906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236135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CL3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100*180cm – Pleine</a:t>
            </a:r>
            <a:endParaRPr sz="1600" dirty="0"/>
          </a:p>
        </p:txBody>
      </p:sp>
      <p:sp>
        <p:nvSpPr>
          <p:cNvPr id="55369104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BBC9D07-5E3F-02C2-6A2E-7A88851455C3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214174509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7484731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33952276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45343413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2129277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3763592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1988675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0892099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78914182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849067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CL4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100*180cm - Pleine</a:t>
            </a:r>
            <a:endParaRPr sz="1600" dirty="0"/>
          </a:p>
        </p:txBody>
      </p:sp>
      <p:sp>
        <p:nvSpPr>
          <p:cNvPr id="3536053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37E4827-B17A-3A1B-BABD-31280F7569EB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51161678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4911810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9257108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3452363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3821388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958266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1063497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0868659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6713105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167904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CL5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120*180cm - Pleine</a:t>
            </a:r>
            <a:endParaRPr sz="1600" dirty="0"/>
          </a:p>
        </p:txBody>
      </p:sp>
      <p:sp>
        <p:nvSpPr>
          <p:cNvPr id="239433696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58FE7BF9-D6B2-9F88-2308-7018EDB0C861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92456236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047315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2143242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823575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3478212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9817152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651354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3206997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07588801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8035625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CL6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avec frein 120*180cm  - Pleine</a:t>
            </a:r>
            <a:endParaRPr sz="1600" dirty="0"/>
          </a:p>
        </p:txBody>
      </p:sp>
      <p:sp>
        <p:nvSpPr>
          <p:cNvPr id="152340994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7CEC272-4586-CEB8-F411-BE1BA776D5BB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52084033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5773713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658524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1052003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176737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04549821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0468981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16893056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02204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363694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CLRA1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pieds ajourée 80*180cm</a:t>
            </a:r>
            <a:endParaRPr sz="1600" dirty="0"/>
          </a:p>
        </p:txBody>
      </p:sp>
      <p:sp>
        <p:nvSpPr>
          <p:cNvPr id="19307866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7768598-63BB-1976-0E9D-F3903AAC4960}" type="slidenum">
              <a:rPr lang="fr-FR" sz="1600">
                <a:solidFill>
                  <a:srgbClr val="7F7F7F"/>
                </a:solidFill>
              </a:rPr>
              <a:t>16</a:t>
            </a:fld>
            <a:endParaRPr/>
          </a:p>
        </p:txBody>
      </p:sp>
      <p:sp>
        <p:nvSpPr>
          <p:cNvPr id="180273166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3755991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64879065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6521845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1531318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5424361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85361824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4900159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2243233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946211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CLRA2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 roulettes ajourée 80*180cm</a:t>
            </a:r>
            <a:endParaRPr sz="1400" dirty="0"/>
          </a:p>
        </p:txBody>
      </p:sp>
      <p:sp>
        <p:nvSpPr>
          <p:cNvPr id="14992093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024E62DB-8C53-1403-8D30-73043606C04D}" type="slidenum">
              <a:rPr lang="fr-FR" sz="1600">
                <a:solidFill>
                  <a:srgbClr val="7F7F7F"/>
                </a:solidFill>
              </a:rPr>
              <a:t>17</a:t>
            </a:fld>
            <a:endParaRPr/>
          </a:p>
        </p:txBody>
      </p:sp>
      <p:sp>
        <p:nvSpPr>
          <p:cNvPr id="210706696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5985303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8604999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9001661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0865480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13959187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5179253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67177296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9509192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6656268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CLRA3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pieds  ajourée 100*180cm</a:t>
            </a:r>
            <a:endParaRPr sz="1400" dirty="0"/>
          </a:p>
        </p:txBody>
      </p:sp>
      <p:sp>
        <p:nvSpPr>
          <p:cNvPr id="13183031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8E09D2E3-3686-EF1E-AAA5-FD5AD290A629}" type="slidenum">
              <a:rPr lang="fr-FR" sz="1600">
                <a:solidFill>
                  <a:srgbClr val="7F7F7F"/>
                </a:solidFill>
              </a:rPr>
              <a:t>18</a:t>
            </a:fld>
            <a:endParaRPr/>
          </a:p>
        </p:txBody>
      </p:sp>
      <p:sp>
        <p:nvSpPr>
          <p:cNvPr id="45220504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2570403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788802197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7216928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653343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814133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136891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41598794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5467204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714872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CLRA4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roulettes ajourée 100*180cm </a:t>
            </a:r>
            <a:endParaRPr sz="1400" dirty="0"/>
          </a:p>
        </p:txBody>
      </p:sp>
      <p:sp>
        <p:nvSpPr>
          <p:cNvPr id="20947974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846F4AD-818C-5A13-8B6E-04B1D31B935C}" type="slidenum">
              <a:rPr lang="fr-FR" sz="1600">
                <a:solidFill>
                  <a:srgbClr val="7F7F7F"/>
                </a:solidFill>
              </a:rPr>
              <a:t>19</a:t>
            </a:fld>
            <a:endParaRPr/>
          </a:p>
        </p:txBody>
      </p:sp>
      <p:sp>
        <p:nvSpPr>
          <p:cNvPr id="128503454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8309274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12514049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790784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95718335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8049631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7618066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81329222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01891490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7" y="115887"/>
            <a:ext cx="8074025" cy="576262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br>
              <a:rPr sz="1800">
                <a:solidFill>
                  <a:srgbClr val="C00000"/>
                </a:solidFill>
              </a:rPr>
            </a:br>
            <a:r>
              <a:rPr sz="1800">
                <a:solidFill>
                  <a:srgbClr val="C00000"/>
                </a:solidFill>
              </a:rPr>
              <a:t>PTA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 : Poste de travail individuel droit 140x80cmH74cm</a:t>
            </a:r>
            <a:endParaRPr sz="2800"/>
          </a:p>
        </p:txBody>
      </p:sp>
      <p:sp>
        <p:nvSpPr>
          <p:cNvPr id="512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5124" name="Espace réservé du contenu 4"/>
          <p:cNvSpPr txBox="1">
            <a:spLocks noGrp="1" noChangeShapeType="1"/>
          </p:cNvSpPr>
          <p:nvPr/>
        </p:nvSpPr>
        <p:spPr bwMode="auto">
          <a:xfrm>
            <a:off x="5097462" y="1196975"/>
            <a:ext cx="4392612" cy="3816350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Dimensions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>
                <a:latin typeface="+mj-lt"/>
              </a:rPr>
              <a:t>Description technique :</a:t>
            </a:r>
            <a:endParaRPr>
              <a:latin typeface="+mj-lt"/>
            </a:endParaRPr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5" lvl="1" indent="-179388"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126" name="ZoneTexte 13"/>
          <p:cNvSpPr txBox="1">
            <a:spLocks noGrp="1" noChangeShapeType="1"/>
          </p:cNvSpPr>
          <p:nvPr/>
        </p:nvSpPr>
        <p:spPr bwMode="auto">
          <a:xfrm>
            <a:off x="5259387" y="6500812"/>
            <a:ext cx="4032250" cy="3397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128" name="Rectangle 14"/>
          <p:cNvSpPr>
            <a:spLocks noGrp="1" noChangeShapeType="1"/>
          </p:cNvSpPr>
          <p:nvPr/>
        </p:nvSpPr>
        <p:spPr bwMode="auto">
          <a:xfrm>
            <a:off x="5259387" y="5084762"/>
            <a:ext cx="3959225" cy="142240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7" y="665162"/>
            <a:ext cx="8721725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13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2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" name="Rectangle 10"/>
          <p:cNvSpPr/>
          <p:nvPr/>
        </p:nvSpPr>
        <p:spPr bwMode="auto">
          <a:xfrm>
            <a:off x="358234" y="1175031"/>
            <a:ext cx="4741768" cy="3016163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8234" y="4317611"/>
            <a:ext cx="4741768" cy="2441110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" name="Espace réservé du texte 5"/>
          <p:cNvSpPr txBox="1"/>
          <p:nvPr/>
        </p:nvSpPr>
        <p:spPr bwMode="auto">
          <a:xfrm>
            <a:off x="-111209" y="4115903"/>
            <a:ext cx="2798449" cy="705367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" name="Espace réservé du texte 5"/>
          <p:cNvSpPr txBox="1"/>
          <p:nvPr/>
        </p:nvSpPr>
        <p:spPr bwMode="auto">
          <a:xfrm>
            <a:off x="-88262" y="1067123"/>
            <a:ext cx="1539199" cy="425085"/>
          </a:xfrm>
          <a:prstGeom prst="rect">
            <a:avLst/>
          </a:prstGeom>
          <a:noFill/>
          <a:ln>
            <a:noFill/>
          </a:ln>
        </p:spPr>
        <p:txBody>
          <a:bodyPr lIns="0" tIns="49785" rIns="0" bIns="49785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8398827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CLRA5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pieds ajourée 120*180cm</a:t>
            </a:r>
            <a:endParaRPr sz="1400" dirty="0"/>
          </a:p>
        </p:txBody>
      </p:sp>
      <p:sp>
        <p:nvSpPr>
          <p:cNvPr id="162635955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D32BB1-7398-D2C1-6CBA-4418B5DA0A20}" type="slidenum">
              <a:rPr lang="fr-FR" sz="1600">
                <a:solidFill>
                  <a:srgbClr val="7F7F7F"/>
                </a:solidFill>
              </a:rPr>
              <a:t>20</a:t>
            </a:fld>
            <a:endParaRPr/>
          </a:p>
        </p:txBody>
      </p:sp>
      <p:sp>
        <p:nvSpPr>
          <p:cNvPr id="132567417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98487640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0224374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2644118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33336943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98903592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7633789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4108415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7851359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654633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400" dirty="0">
                <a:solidFill>
                  <a:srgbClr val="C00000"/>
                </a:solidFill>
              </a:rPr>
              <a:t>CLRA6 : </a:t>
            </a:r>
            <a:r>
              <a:rPr lang="fr-FR" sz="14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 sur roulettes ajourée  120*180cm</a:t>
            </a:r>
            <a:endParaRPr sz="1400" dirty="0"/>
          </a:p>
        </p:txBody>
      </p:sp>
      <p:sp>
        <p:nvSpPr>
          <p:cNvPr id="10563184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377A05D-C2D9-B145-7327-E817E98F5672}" type="slidenum">
              <a:rPr lang="fr-FR" sz="1600">
                <a:solidFill>
                  <a:srgbClr val="7F7F7F"/>
                </a:solidFill>
              </a:rPr>
              <a:t>21</a:t>
            </a:fld>
            <a:endParaRPr/>
          </a:p>
        </p:txBody>
      </p:sp>
      <p:sp>
        <p:nvSpPr>
          <p:cNvPr id="105782773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7865316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9234334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7470944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83046349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0642764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4253855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0970827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0379598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48586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CLMV1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 80*180cm </a:t>
            </a:r>
            <a:endParaRPr sz="1600" dirty="0"/>
          </a:p>
        </p:txBody>
      </p:sp>
      <p:sp>
        <p:nvSpPr>
          <p:cNvPr id="180731458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1368161-90C3-52F4-5144-642D60743695}" type="slidenum">
              <a:rPr lang="fr-FR" sz="1600">
                <a:solidFill>
                  <a:srgbClr val="7F7F7F"/>
                </a:solidFill>
              </a:rPr>
              <a:t>22</a:t>
            </a:fld>
            <a:endParaRPr/>
          </a:p>
        </p:txBody>
      </p:sp>
      <p:sp>
        <p:nvSpPr>
          <p:cNvPr id="95066435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44035997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43837395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8904369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922890212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52142228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8414856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1337445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63153817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831666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CLMV2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100*180cm</a:t>
            </a:r>
            <a:endParaRPr sz="1600" dirty="0"/>
          </a:p>
        </p:txBody>
      </p:sp>
      <p:sp>
        <p:nvSpPr>
          <p:cNvPr id="4784658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6A8CF501-4D11-BAE8-1DB1-C46CBD8B8217}" type="slidenum">
              <a:rPr lang="fr-FR" sz="1600">
                <a:solidFill>
                  <a:srgbClr val="7F7F7F"/>
                </a:solidFill>
              </a:rPr>
              <a:t>23</a:t>
            </a:fld>
            <a:endParaRPr/>
          </a:p>
        </p:txBody>
      </p:sp>
      <p:sp>
        <p:nvSpPr>
          <p:cNvPr id="202227231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3572991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78951227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4643602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9596273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3385142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263402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8808976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9710726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904781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CLMV3 :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Cloisonnette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sur roulettes  mix tissu et </a:t>
            </a:r>
            <a:r>
              <a:rPr lang="fr-FR" sz="1600" dirty="0" err="1">
                <a:solidFill>
                  <a:srgbClr val="C00000"/>
                </a:solidFill>
                <a:cs typeface="Arial"/>
              </a:rPr>
              <a:t>veleda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120*180cm </a:t>
            </a:r>
            <a:endParaRPr sz="1600" dirty="0"/>
          </a:p>
        </p:txBody>
      </p:sp>
      <p:sp>
        <p:nvSpPr>
          <p:cNvPr id="19635198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02F5F16-B8AA-7B5E-02DF-2A61FE7E1A24}" type="slidenum">
              <a:rPr lang="fr-FR" sz="1600">
                <a:solidFill>
                  <a:srgbClr val="7F7F7F"/>
                </a:solidFill>
              </a:rPr>
              <a:t>24</a:t>
            </a:fld>
            <a:endParaRPr/>
          </a:p>
        </p:txBody>
      </p:sp>
      <p:sp>
        <p:nvSpPr>
          <p:cNvPr id="116882436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111751054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8850510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5441756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179891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73809648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0157150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8183056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493326025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8065627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FA1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Fauteuil de travail réglages manuels</a:t>
            </a:r>
            <a:endParaRPr sz="1600" dirty="0"/>
          </a:p>
        </p:txBody>
      </p:sp>
      <p:sp>
        <p:nvSpPr>
          <p:cNvPr id="169576173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8FB0864-0F1E-BF07-DEB9-2D3D532E68FF}" type="slidenum">
              <a:rPr lang="fr-FR" sz="1600">
                <a:solidFill>
                  <a:srgbClr val="7F7F7F"/>
                </a:solidFill>
              </a:rPr>
              <a:t>25</a:t>
            </a:fld>
            <a:endParaRPr/>
          </a:p>
        </p:txBody>
      </p:sp>
      <p:sp>
        <p:nvSpPr>
          <p:cNvPr id="207741944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9267412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9633376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8213676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375811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74370883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6062655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3165399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5891109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473020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FA2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fauteuil de travail automatique</a:t>
            </a:r>
            <a:endParaRPr sz="1600"/>
          </a:p>
        </p:txBody>
      </p:sp>
      <p:sp>
        <p:nvSpPr>
          <p:cNvPr id="16716980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B344371-7B1A-DCCB-B26E-D810DFD7FD34}" type="slidenum">
              <a:rPr lang="fr-FR" sz="1600">
                <a:solidFill>
                  <a:srgbClr val="7F7F7F"/>
                </a:solidFill>
              </a:rPr>
              <a:t>26</a:t>
            </a:fld>
            <a:endParaRPr/>
          </a:p>
        </p:txBody>
      </p:sp>
      <p:sp>
        <p:nvSpPr>
          <p:cNvPr id="9642337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8939523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1658264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12442234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1923363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6159003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01577517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34493558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6459767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720465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TT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Accessoire têtière </a:t>
            </a:r>
            <a:endParaRPr sz="1600"/>
          </a:p>
        </p:txBody>
      </p:sp>
      <p:sp>
        <p:nvSpPr>
          <p:cNvPr id="206550836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F9E062E-AA9C-AA2C-AD49-45D0508C1842}" type="slidenum">
              <a:rPr lang="fr-FR" sz="1600">
                <a:solidFill>
                  <a:srgbClr val="7F7F7F"/>
                </a:solidFill>
              </a:rPr>
              <a:t>27</a:t>
            </a:fld>
            <a:endParaRPr/>
          </a:p>
        </p:txBody>
      </p:sp>
      <p:sp>
        <p:nvSpPr>
          <p:cNvPr id="187100841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2794027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1511495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58280955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9627215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2621833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1851042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7474484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4830473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52245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BA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boule d’assise de diamètre environ 52cm avec rembourrage en mousse</a:t>
            </a:r>
            <a:endParaRPr sz="1600"/>
          </a:p>
        </p:txBody>
      </p:sp>
      <p:sp>
        <p:nvSpPr>
          <p:cNvPr id="73227829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DBC762C-46FF-1416-4990-9377EFFA07EC}" type="slidenum">
              <a:rPr lang="fr-FR" sz="1600">
                <a:solidFill>
                  <a:srgbClr val="7F7F7F"/>
                </a:solidFill>
              </a:rPr>
              <a:t>28</a:t>
            </a:fld>
            <a:endParaRPr/>
          </a:p>
        </p:txBody>
      </p:sp>
      <p:sp>
        <p:nvSpPr>
          <p:cNvPr id="1564417201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871700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5710076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866292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463655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9640365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9778110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66460061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8570252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74009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MB1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80*43*120cm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93022117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A0C9723-909C-05EC-7939-67DF83496688}" type="slidenum">
              <a:rPr lang="fr-FR" sz="1600">
                <a:solidFill>
                  <a:srgbClr val="7F7F7F"/>
                </a:solidFill>
              </a:rPr>
              <a:t>29</a:t>
            </a:fld>
            <a:endParaRPr/>
          </a:p>
        </p:txBody>
      </p:sp>
      <p:sp>
        <p:nvSpPr>
          <p:cNvPr id="39450221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60700036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9006153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1917787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5992831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42648486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98620431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1052441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30388898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815964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BE2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2 postes face à face 140x160cmH74cm</a:t>
            </a:r>
            <a:endParaRPr sz="2800"/>
          </a:p>
        </p:txBody>
      </p:sp>
      <p:sp>
        <p:nvSpPr>
          <p:cNvPr id="115054862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CCEF262-0727-2B44-32F6-82A0016F97C9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23141306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08179571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62504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9719720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3486343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2609859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7166998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5133265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9413813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054887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MB2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100*43*120cm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979218067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40DBF56-75FA-FB23-6E14-3EDED1F32CB1}" type="slidenum">
              <a:rPr lang="fr-FR" sz="1600">
                <a:solidFill>
                  <a:srgbClr val="7F7F7F"/>
                </a:solidFill>
              </a:rPr>
              <a:t>30</a:t>
            </a:fld>
            <a:endParaRPr/>
          </a:p>
        </p:txBody>
      </p:sp>
      <p:sp>
        <p:nvSpPr>
          <p:cNvPr id="120999747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6553396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84478754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0440094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9314084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87484250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1021921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03839541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9643642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401651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MB3 : 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Meuble bas Dimension : 120*43*120cm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 - Porte rideaux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</a:t>
            </a:r>
            <a:endParaRPr sz="1600" dirty="0"/>
          </a:p>
        </p:txBody>
      </p:sp>
      <p:sp>
        <p:nvSpPr>
          <p:cNvPr id="108761968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E2B4548-B2FA-066B-AC12-7C4567232210}" type="slidenum">
              <a:rPr lang="fr-FR" sz="1600">
                <a:solidFill>
                  <a:srgbClr val="7F7F7F"/>
                </a:solidFill>
              </a:rPr>
              <a:t>31</a:t>
            </a:fld>
            <a:endParaRPr/>
          </a:p>
        </p:txBody>
      </p:sp>
      <p:sp>
        <p:nvSpPr>
          <p:cNvPr id="9819332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520756241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665815191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992657369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62302348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64882114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6029615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9769720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67597243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7020011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AM1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80*43*198cm </a:t>
            </a:r>
            <a:endParaRPr sz="1600"/>
          </a:p>
        </p:txBody>
      </p:sp>
      <p:sp>
        <p:nvSpPr>
          <p:cNvPr id="122448580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A01BD95-CDC2-FB42-6FE9-B1F070C04A9D}" type="slidenum">
              <a:rPr lang="fr-FR" sz="1600">
                <a:solidFill>
                  <a:srgbClr val="7F7F7F"/>
                </a:solidFill>
              </a:rPr>
              <a:t>32</a:t>
            </a:fld>
            <a:endParaRPr/>
          </a:p>
        </p:txBody>
      </p:sp>
      <p:sp>
        <p:nvSpPr>
          <p:cNvPr id="62184230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75727291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6899720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2502657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82462379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4891045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9729807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9343970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1607349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341320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100*43*198cm </a:t>
            </a:r>
            <a:endParaRPr sz="1600"/>
          </a:p>
        </p:txBody>
      </p:sp>
      <p:sp>
        <p:nvSpPr>
          <p:cNvPr id="53042775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AFFD2A3-D12D-5276-257D-BBF615874CE2}" type="slidenum">
              <a:rPr lang="fr-FR" sz="1600">
                <a:solidFill>
                  <a:srgbClr val="7F7F7F"/>
                </a:solidFill>
              </a:rPr>
              <a:t>33</a:t>
            </a:fld>
            <a:endParaRPr/>
          </a:p>
        </p:txBody>
      </p:sp>
      <p:sp>
        <p:nvSpPr>
          <p:cNvPr id="1460167729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34395473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57193718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92955005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20527794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0149910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31658702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5900758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67433924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3731302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AM3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à portes battantes Dimension : 120*43*198cm </a:t>
            </a:r>
            <a:endParaRPr sz="1600"/>
          </a:p>
        </p:txBody>
      </p:sp>
      <p:sp>
        <p:nvSpPr>
          <p:cNvPr id="68647424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E227885-6B7F-EA17-A96B-728981F71C73}" type="slidenum">
              <a:rPr lang="fr-FR" sz="1600">
                <a:solidFill>
                  <a:srgbClr val="7F7F7F"/>
                </a:solidFill>
              </a:rPr>
              <a:t>34</a:t>
            </a:fld>
            <a:endParaRPr/>
          </a:p>
        </p:txBody>
      </p:sp>
      <p:sp>
        <p:nvSpPr>
          <p:cNvPr id="148965447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80476246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503295673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5914400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9088946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843501470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92338028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795171717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3891370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0609279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RID1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80*43*198cm </a:t>
            </a:r>
            <a:endParaRPr sz="1600"/>
          </a:p>
        </p:txBody>
      </p:sp>
      <p:sp>
        <p:nvSpPr>
          <p:cNvPr id="1927721100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B8202F9-7AF9-6C9F-33EA-4E9080D0C00C}" type="slidenum">
              <a:rPr lang="fr-FR" sz="1600">
                <a:solidFill>
                  <a:srgbClr val="7F7F7F"/>
                </a:solidFill>
              </a:rPr>
              <a:t>35</a:t>
            </a:fld>
            <a:endParaRPr/>
          </a:p>
        </p:txBody>
      </p:sp>
      <p:sp>
        <p:nvSpPr>
          <p:cNvPr id="787887990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18250198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3751056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8046573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7518361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0966696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2907036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66708533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575986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973666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100*43*198cm </a:t>
            </a:r>
            <a:endParaRPr sz="1600"/>
          </a:p>
        </p:txBody>
      </p:sp>
      <p:sp>
        <p:nvSpPr>
          <p:cNvPr id="1664165271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9A25EA1E-F80A-0ABF-5A23-6A9AB4989211}" type="slidenum">
              <a:rPr lang="fr-FR" sz="1600">
                <a:solidFill>
                  <a:srgbClr val="7F7F7F"/>
                </a:solidFill>
              </a:rPr>
              <a:t>36</a:t>
            </a:fld>
            <a:endParaRPr/>
          </a:p>
        </p:txBody>
      </p:sp>
      <p:sp>
        <p:nvSpPr>
          <p:cNvPr id="45234342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53784720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773908806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048042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04380543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84663132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66508979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55171325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03323151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747504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RID3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Armoire ouverture à portes rideaux Dimension : 120*43*198cm </a:t>
            </a:r>
            <a:endParaRPr sz="1600"/>
          </a:p>
        </p:txBody>
      </p:sp>
      <p:sp>
        <p:nvSpPr>
          <p:cNvPr id="14274735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37</a:t>
            </a:fld>
            <a:endParaRPr/>
          </a:p>
        </p:txBody>
      </p:sp>
      <p:sp>
        <p:nvSpPr>
          <p:cNvPr id="1949279292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88415025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1323460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54799688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83032490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4630742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741199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0216494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8006751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66CE7D11-280E-EBB5-0A3F-4D4B15E596A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7475040" name="Titre 3">
            <a:extLst>
              <a:ext uri="{FF2B5EF4-FFF2-40B4-BE49-F238E27FC236}">
                <a16:creationId xmlns:a16="http://schemas.microsoft.com/office/drawing/2014/main" id="{0BFEF959-3AE2-47E3-118D-D0430DA3ACD6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MT.1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Meuble à tiroir pour le rangement des dossiers 60*40*100cm</a:t>
            </a:r>
            <a:endParaRPr sz="1600" dirty="0"/>
          </a:p>
        </p:txBody>
      </p:sp>
      <p:sp>
        <p:nvSpPr>
          <p:cNvPr id="142747353" name="Espace réservé du numéro de diapositive 2">
            <a:extLst>
              <a:ext uri="{FF2B5EF4-FFF2-40B4-BE49-F238E27FC236}">
                <a16:creationId xmlns:a16="http://schemas.microsoft.com/office/drawing/2014/main" id="{4ADC54C0-3E3D-AF19-1340-F321E3BD2620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38</a:t>
            </a:fld>
            <a:endParaRPr/>
          </a:p>
        </p:txBody>
      </p:sp>
      <p:sp>
        <p:nvSpPr>
          <p:cNvPr id="1949279292" name="Espace réservé du contenu 4">
            <a:extLst>
              <a:ext uri="{FF2B5EF4-FFF2-40B4-BE49-F238E27FC236}">
                <a16:creationId xmlns:a16="http://schemas.microsoft.com/office/drawing/2014/main" id="{2CC2990E-9488-9F60-1803-98F5C6736A1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88415025" name="ZoneTexte 13">
            <a:extLst>
              <a:ext uri="{FF2B5EF4-FFF2-40B4-BE49-F238E27FC236}">
                <a16:creationId xmlns:a16="http://schemas.microsoft.com/office/drawing/2014/main" id="{F2C7324F-6CF6-345F-BBC5-C498EB2911C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13234609" name="Rectangle 14">
            <a:extLst>
              <a:ext uri="{FF2B5EF4-FFF2-40B4-BE49-F238E27FC236}">
                <a16:creationId xmlns:a16="http://schemas.microsoft.com/office/drawing/2014/main" id="{E4F603A0-469E-CD69-4369-F7DDC1F9A835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54799688" name="Espace réservé du texte 5">
            <a:extLst>
              <a:ext uri="{FF2B5EF4-FFF2-40B4-BE49-F238E27FC236}">
                <a16:creationId xmlns:a16="http://schemas.microsoft.com/office/drawing/2014/main" id="{95339287-F290-8E4E-9569-215F3BB4C05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dirty="0">
                <a:solidFill>
                  <a:schemeClr val="dk1"/>
                </a:solidFill>
              </a:rPr>
              <a:t>Nom du produit //Gamme</a:t>
            </a:r>
            <a:endParaRPr dirty="0"/>
          </a:p>
        </p:txBody>
      </p:sp>
      <p:sp>
        <p:nvSpPr>
          <p:cNvPr id="283032490" name="Espace réservé du texte 5">
            <a:extLst>
              <a:ext uri="{FF2B5EF4-FFF2-40B4-BE49-F238E27FC236}">
                <a16:creationId xmlns:a16="http://schemas.microsoft.com/office/drawing/2014/main" id="{AA238204-12CA-BAD2-CE65-A640A8D1DF7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4630742" name="Rectangle 10">
            <a:extLst>
              <a:ext uri="{FF2B5EF4-FFF2-40B4-BE49-F238E27FC236}">
                <a16:creationId xmlns:a16="http://schemas.microsoft.com/office/drawing/2014/main" id="{4C2FDE70-60F2-063C-3C69-C35170CB9F8D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7411990" name="Rectangle 11">
            <a:extLst>
              <a:ext uri="{FF2B5EF4-FFF2-40B4-BE49-F238E27FC236}">
                <a16:creationId xmlns:a16="http://schemas.microsoft.com/office/drawing/2014/main" id="{27F91E38-764E-4770-67E1-B231CC080601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02164949" name="Espace réservé du texte 5">
            <a:extLst>
              <a:ext uri="{FF2B5EF4-FFF2-40B4-BE49-F238E27FC236}">
                <a16:creationId xmlns:a16="http://schemas.microsoft.com/office/drawing/2014/main" id="{19C4A293-485B-0B20-D57A-64DCADA0139B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80067516" name="Espace réservé du texte 5">
            <a:extLst>
              <a:ext uri="{FF2B5EF4-FFF2-40B4-BE49-F238E27FC236}">
                <a16:creationId xmlns:a16="http://schemas.microsoft.com/office/drawing/2014/main" id="{2CC64872-402E-1F99-76CF-7ED4C196166E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242113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7AE2671-DAD5-763E-E2F6-9510A3C3ACF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747353" name="Espace réservé du numéro de diapositive 2">
            <a:extLst>
              <a:ext uri="{FF2B5EF4-FFF2-40B4-BE49-F238E27FC236}">
                <a16:creationId xmlns:a16="http://schemas.microsoft.com/office/drawing/2014/main" id="{46510A44-796E-6F53-4A42-1E9E16D2634D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634A0DB-7E99-4810-9170-2ACB6CA98AEF}" type="slidenum">
              <a:rPr lang="fr-FR" sz="1600">
                <a:solidFill>
                  <a:srgbClr val="7F7F7F"/>
                </a:solidFill>
              </a:rPr>
              <a:t>39</a:t>
            </a:fld>
            <a:endParaRPr/>
          </a:p>
        </p:txBody>
      </p:sp>
      <p:sp>
        <p:nvSpPr>
          <p:cNvPr id="1949279292" name="Espace réservé du contenu 4">
            <a:extLst>
              <a:ext uri="{FF2B5EF4-FFF2-40B4-BE49-F238E27FC236}">
                <a16:creationId xmlns:a16="http://schemas.microsoft.com/office/drawing/2014/main" id="{B136DEC4-DC94-E63C-FE88-D5C6C2FDBAE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88415025" name="ZoneTexte 13">
            <a:extLst>
              <a:ext uri="{FF2B5EF4-FFF2-40B4-BE49-F238E27FC236}">
                <a16:creationId xmlns:a16="http://schemas.microsoft.com/office/drawing/2014/main" id="{C2DCFA53-30B3-66AF-42B8-06832C9AB62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713234609" name="Rectangle 14">
            <a:extLst>
              <a:ext uri="{FF2B5EF4-FFF2-40B4-BE49-F238E27FC236}">
                <a16:creationId xmlns:a16="http://schemas.microsoft.com/office/drawing/2014/main" id="{A7B1E0F0-BD6A-1C60-83CB-8F2588227E2E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654799688" name="Espace réservé du texte 5">
            <a:extLst>
              <a:ext uri="{FF2B5EF4-FFF2-40B4-BE49-F238E27FC236}">
                <a16:creationId xmlns:a16="http://schemas.microsoft.com/office/drawing/2014/main" id="{CBDEFF92-D263-98FF-E54F-BD14E10C4EB6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83032490" name="Espace réservé du texte 5">
            <a:extLst>
              <a:ext uri="{FF2B5EF4-FFF2-40B4-BE49-F238E27FC236}">
                <a16:creationId xmlns:a16="http://schemas.microsoft.com/office/drawing/2014/main" id="{28F8E6B9-A4BE-52AF-CCFC-8EF52CFB144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44630742" name="Rectangle 10">
            <a:extLst>
              <a:ext uri="{FF2B5EF4-FFF2-40B4-BE49-F238E27FC236}">
                <a16:creationId xmlns:a16="http://schemas.microsoft.com/office/drawing/2014/main" id="{73321FAE-7F2C-AF79-DED5-8066A214D68E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67411990" name="Rectangle 11">
            <a:extLst>
              <a:ext uri="{FF2B5EF4-FFF2-40B4-BE49-F238E27FC236}">
                <a16:creationId xmlns:a16="http://schemas.microsoft.com/office/drawing/2014/main" id="{4E98EB7C-95F2-12B1-432E-14099D72D4A9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502164949" name="Espace réservé du texte 5">
            <a:extLst>
              <a:ext uri="{FF2B5EF4-FFF2-40B4-BE49-F238E27FC236}">
                <a16:creationId xmlns:a16="http://schemas.microsoft.com/office/drawing/2014/main" id="{FF03CD7D-C95F-1A84-6ABA-9BF7DF794752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980067516" name="Espace réservé du texte 5">
            <a:extLst>
              <a:ext uri="{FF2B5EF4-FFF2-40B4-BE49-F238E27FC236}">
                <a16:creationId xmlns:a16="http://schemas.microsoft.com/office/drawing/2014/main" id="{825DF0B8-61C7-5A08-19DB-CDF6A829238C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5490B23D-6697-920D-09A0-F5D47074F6D7}"/>
              </a:ext>
            </a:extLst>
          </p:cNvPr>
          <p:cNvSpPr txBox="1">
            <a:spLocks noChangeShapeType="1"/>
          </p:cNvSpPr>
          <p:nvPr/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fr-FR" sz="3200" b="0" i="0">
                <a:solidFill>
                  <a:schemeClr val="dk2"/>
                </a:solidFill>
                <a:latin typeface="Arial"/>
                <a:ea typeface="Arial"/>
              </a:defRPr>
            </a:lvl5pPr>
            <a:lvl6pPr>
              <a:defRPr lang="fr-FR" sz="1800"/>
            </a:lvl6pPr>
            <a:lvl7pPr>
              <a:defRPr lang="fr-FR" sz="1800"/>
            </a:lvl7pPr>
            <a:lvl8pPr>
              <a:defRPr lang="fr-FR" sz="1800"/>
            </a:lvl8pPr>
            <a:lvl9pPr>
              <a:defRPr lang="fr-FR" sz="1800"/>
            </a:lvl9pPr>
          </a:lstStyle>
          <a:p>
            <a:pPr>
              <a:defRPr/>
            </a:pPr>
            <a:r>
              <a:rPr lang="fr-FR" sz="1600" dirty="0">
                <a:solidFill>
                  <a:srgbClr val="C00000"/>
                </a:solidFill>
              </a:rPr>
              <a:t>MT.2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Meuble à tiroir pour le rangement des dossiers 60*40*130cm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03407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369227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BE4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4 postes 280x160cmH74cm</a:t>
            </a:r>
            <a:endParaRPr sz="2800"/>
          </a:p>
        </p:txBody>
      </p:sp>
      <p:sp>
        <p:nvSpPr>
          <p:cNvPr id="181031959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A7AC0317-689E-8554-7F1E-895B781B68DA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824441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05355131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66305505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4015800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60012262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70020801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78365695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87510842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37392915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7721481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CA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Casier 3 portes +1 tiroir bas : L45*P45*H190cm</a:t>
            </a:r>
            <a:endParaRPr sz="1600" dirty="0"/>
          </a:p>
        </p:txBody>
      </p:sp>
      <p:sp>
        <p:nvSpPr>
          <p:cNvPr id="67582976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EA2AE48-81C9-B10D-CA09-9F1DBED384CC}" type="slidenum">
              <a:rPr lang="fr-FR" sz="1600">
                <a:solidFill>
                  <a:srgbClr val="7F7F7F"/>
                </a:solidFill>
              </a:rPr>
              <a:t>40</a:t>
            </a:fld>
            <a:endParaRPr/>
          </a:p>
        </p:txBody>
      </p:sp>
      <p:sp>
        <p:nvSpPr>
          <p:cNvPr id="780471394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268481393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07659733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2443148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48605444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61942484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1827883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691778652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238708206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235273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600" dirty="0">
                <a:solidFill>
                  <a:srgbClr val="C00000"/>
                </a:solidFill>
              </a:rPr>
              <a:t>VE : 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Vestiaire 1 porte L30*P50*198cm</a:t>
            </a:r>
            <a:endParaRPr sz="1600" dirty="0"/>
          </a:p>
        </p:txBody>
      </p:sp>
      <p:sp>
        <p:nvSpPr>
          <p:cNvPr id="992236295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C6CCA8B-26AC-ECB5-B668-37D853D32BDF}" type="slidenum">
              <a:rPr lang="fr-FR" sz="1600">
                <a:solidFill>
                  <a:srgbClr val="7F7F7F"/>
                </a:solidFill>
              </a:rPr>
              <a:t>41</a:t>
            </a:fld>
            <a:endParaRPr/>
          </a:p>
        </p:txBody>
      </p:sp>
      <p:sp>
        <p:nvSpPr>
          <p:cNvPr id="32039609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72936506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931919014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464820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45571599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73435005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22301350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33320471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99608068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2096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 dirty="0">
                <a:solidFill>
                  <a:srgbClr val="C00000"/>
                </a:solidFill>
              </a:rPr>
              <a:t>BE6.1 : </a:t>
            </a: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 de 6 postes classique 420x160cmH74cm</a:t>
            </a:r>
            <a:endParaRPr sz="2800" dirty="0"/>
          </a:p>
        </p:txBody>
      </p:sp>
      <p:sp>
        <p:nvSpPr>
          <p:cNvPr id="163389625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F8FA00C-6EA5-3FFE-E695-77CD030757AA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047865017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2469974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74605402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781398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61060305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70845349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33495136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56907755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42295503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A8A8090-57C2-DA2D-555B-C511DD551DD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1120967" name="Titre 3">
            <a:extLst>
              <a:ext uri="{FF2B5EF4-FFF2-40B4-BE49-F238E27FC236}">
                <a16:creationId xmlns:a16="http://schemas.microsoft.com/office/drawing/2014/main" id="{E42E76EA-0682-46E8-D188-DF57FD56D6E1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sz="1800" dirty="0">
                <a:solidFill>
                  <a:srgbClr val="C00000"/>
                </a:solidFill>
              </a:rPr>
              <a:t>BE6.2 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Bench de 6 postes avec arche décorative 420x160cmH74cm</a:t>
            </a:r>
            <a:endParaRPr sz="2800" dirty="0"/>
          </a:p>
        </p:txBody>
      </p:sp>
      <p:sp>
        <p:nvSpPr>
          <p:cNvPr id="1633896259" name="Espace réservé du numéro de diapositive 2">
            <a:extLst>
              <a:ext uri="{FF2B5EF4-FFF2-40B4-BE49-F238E27FC236}">
                <a16:creationId xmlns:a16="http://schemas.microsoft.com/office/drawing/2014/main" id="{CCEE5D69-ADD3-A4A0-0058-CEC59E703B41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1F8FA00C-6EA5-3FFE-E695-77CD030757AA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1047865017" name="Espace réservé du contenu 4">
            <a:extLst>
              <a:ext uri="{FF2B5EF4-FFF2-40B4-BE49-F238E27FC236}">
                <a16:creationId xmlns:a16="http://schemas.microsoft.com/office/drawing/2014/main" id="{DF50A74E-897E-23C2-DED4-715A92C208FC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424699742" name="ZoneTexte 13">
            <a:extLst>
              <a:ext uri="{FF2B5EF4-FFF2-40B4-BE49-F238E27FC236}">
                <a16:creationId xmlns:a16="http://schemas.microsoft.com/office/drawing/2014/main" id="{900BC327-8136-A9B4-6F30-A314B36C36E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2074605402" name="Rectangle 14">
            <a:extLst>
              <a:ext uri="{FF2B5EF4-FFF2-40B4-BE49-F238E27FC236}">
                <a16:creationId xmlns:a16="http://schemas.microsoft.com/office/drawing/2014/main" id="{5D279E1A-3154-8A16-0D66-CF5FC9F00978}"/>
              </a:ext>
            </a:extLst>
          </p:cNvPr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478139836" name="Espace réservé du texte 5">
            <a:extLst>
              <a:ext uri="{FF2B5EF4-FFF2-40B4-BE49-F238E27FC236}">
                <a16:creationId xmlns:a16="http://schemas.microsoft.com/office/drawing/2014/main" id="{CB4983AF-CE41-1577-4EEB-0C904B538C6B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61060305" name="Espace réservé du texte 5">
            <a:extLst>
              <a:ext uri="{FF2B5EF4-FFF2-40B4-BE49-F238E27FC236}">
                <a16:creationId xmlns:a16="http://schemas.microsoft.com/office/drawing/2014/main" id="{4D9A4900-9F8C-7D98-3EA1-608DAD496DE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1170845349" name="Rectangle 10">
            <a:extLst>
              <a:ext uri="{FF2B5EF4-FFF2-40B4-BE49-F238E27FC236}">
                <a16:creationId xmlns:a16="http://schemas.microsoft.com/office/drawing/2014/main" id="{A8DE83BB-86E3-C26F-1D2B-36EE0D105853}"/>
              </a:ext>
            </a:extLst>
          </p:cNvPr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33495136" name="Rectangle 11">
            <a:extLst>
              <a:ext uri="{FF2B5EF4-FFF2-40B4-BE49-F238E27FC236}">
                <a16:creationId xmlns:a16="http://schemas.microsoft.com/office/drawing/2014/main" id="{AED2D4F7-CC1E-4C7B-A683-DE3565B60643}"/>
              </a:ext>
            </a:extLst>
          </p:cNvPr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056907755" name="Espace réservé du texte 5">
            <a:extLst>
              <a:ext uri="{FF2B5EF4-FFF2-40B4-BE49-F238E27FC236}">
                <a16:creationId xmlns:a16="http://schemas.microsoft.com/office/drawing/2014/main" id="{0FB1CDF7-64C6-7D15-A30A-F9BDD930E58C}"/>
              </a:ext>
            </a:extLst>
          </p:cNvPr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142295503" name="Espace réservé du texte 5">
            <a:extLst>
              <a:ext uri="{FF2B5EF4-FFF2-40B4-BE49-F238E27FC236}">
                <a16:creationId xmlns:a16="http://schemas.microsoft.com/office/drawing/2014/main" id="{A9BF4310-BCA9-C3F0-AFF6-1C32BAD0F368}"/>
              </a:ext>
            </a:extLst>
          </p:cNvPr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2088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5840107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800">
                <a:solidFill>
                  <a:srgbClr val="C00000"/>
                </a:solidFill>
              </a:rPr>
              <a:t>PRH : </a:t>
            </a: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Poste réglable en hauteur 140x80cmH74cm</a:t>
            </a:r>
            <a:endParaRPr sz="2800"/>
          </a:p>
        </p:txBody>
      </p:sp>
      <p:sp>
        <p:nvSpPr>
          <p:cNvPr id="1101878893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3DD77580-384A-FA39-0AC8-A54CF69F96D6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136775388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392584787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192909310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467662502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6210563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539667824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8389869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99654213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899836669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1005158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 dirty="0">
                <a:solidFill>
                  <a:srgbClr val="C00000"/>
                </a:solidFill>
              </a:rPr>
              <a:t>CF :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Cloisonnette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 frontale pour poste solo,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de 2 et </a:t>
            </a:r>
            <a:r>
              <a:rPr lang="fr-FR" sz="1600" b="0" i="0" u="none" strike="noStrike" cap="none" spc="0" dirty="0" err="1">
                <a:solidFill>
                  <a:srgbClr val="C00000"/>
                </a:solidFill>
                <a:latin typeface="Arial"/>
                <a:ea typeface="Arial"/>
                <a:cs typeface="Arial"/>
              </a:rPr>
              <a:t>bench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de 4</a:t>
            </a:r>
            <a:r>
              <a:rPr lang="fr-FR" sz="1600" dirty="0">
                <a:solidFill>
                  <a:srgbClr val="C00000"/>
                </a:solidFill>
                <a:cs typeface="Arial"/>
              </a:rPr>
              <a:t>,6 -</a:t>
            </a:r>
            <a:r>
              <a:rPr lang="fr-FR" sz="16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 L140cm*H35 cm</a:t>
            </a:r>
            <a:endParaRPr sz="1600" dirty="0"/>
          </a:p>
        </p:txBody>
      </p:sp>
      <p:sp>
        <p:nvSpPr>
          <p:cNvPr id="170292910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FB01ADE-1EB8-57AD-F916-04B000D77CEC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1483324993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1897153932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1211088599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9640348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1444956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458559758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55842237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710301209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1965242732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0000880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1600">
                <a:solidFill>
                  <a:srgbClr val="C00000"/>
                </a:solidFill>
              </a:rPr>
              <a:t>CF.2 : </a:t>
            </a:r>
            <a:r>
              <a:rPr lang="fr-FR" sz="16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Cloisonnette frontale pour poste réglable L140cm*H35 cm</a:t>
            </a:r>
            <a:endParaRPr sz="1600"/>
          </a:p>
        </p:txBody>
      </p:sp>
      <p:sp>
        <p:nvSpPr>
          <p:cNvPr id="103854986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4CE063A9-389A-EC6D-149F-734AD186F49F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210187505" name="Espace réservé du contenu 4"/>
          <p:cNvSpPr txBox="1">
            <a:spLocks noGrp="1" noChangeShapeType="1"/>
          </p:cNvSpPr>
          <p:nvPr/>
        </p:nvSpPr>
        <p:spPr bwMode="auto">
          <a:xfrm>
            <a:off x="5097461" y="1196974"/>
            <a:ext cx="4392612" cy="3816349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Dimensions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>
                <a:latin typeface="Arial"/>
              </a:rPr>
              <a:t>Description technique :</a:t>
            </a:r>
            <a:endParaRPr>
              <a:latin typeface="Arial"/>
            </a:endParaRPr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179386" lvl="1" indent="0">
              <a:spcBef>
                <a:spcPts val="299"/>
              </a:spcBef>
              <a:spcAft>
                <a:spcPts val="299"/>
              </a:spcAft>
              <a:defRPr/>
            </a:pPr>
            <a:endParaRPr lang="en-US" sz="1600"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Finition chiffrée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Garantie : 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Pérennité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Lieu de production :</a:t>
            </a:r>
            <a:endParaRPr/>
          </a:p>
          <a:p>
            <a:pPr marL="358774" lvl="1" indent="-179387">
              <a:spcBef>
                <a:spcPts val="299"/>
              </a:spcBef>
              <a:spcAft>
                <a:spcPts val="299"/>
              </a:spcAft>
              <a:buFont typeface="Wingdings"/>
              <a:buChar char="§"/>
              <a:defRPr/>
            </a:pPr>
            <a:r>
              <a:rPr lang="fr-FR" sz="1200"/>
              <a:t>Prix HT (avec éco-contribution) : XXX,XX €</a:t>
            </a:r>
            <a:endParaRPr/>
          </a:p>
        </p:txBody>
      </p:sp>
      <p:sp>
        <p:nvSpPr>
          <p:cNvPr id="215165926" name="ZoneTexte 13"/>
          <p:cNvSpPr txBox="1">
            <a:spLocks noGrp="1" noChangeShapeType="1"/>
          </p:cNvSpPr>
          <p:nvPr/>
        </p:nvSpPr>
        <p:spPr bwMode="auto">
          <a:xfrm>
            <a:off x="5259386" y="6500811"/>
            <a:ext cx="4032249" cy="339724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1600">
                <a:solidFill>
                  <a:srgbClr val="BFBFBF"/>
                </a:solidFill>
              </a:rPr>
              <a:t>Image Revêtement chiffré</a:t>
            </a:r>
            <a:endParaRPr/>
          </a:p>
        </p:txBody>
      </p:sp>
      <p:sp>
        <p:nvSpPr>
          <p:cNvPr id="836906828" name="Rectangle 14"/>
          <p:cNvSpPr>
            <a:spLocks noGrp="1" noChangeShapeType="1"/>
          </p:cNvSpPr>
          <p:nvPr/>
        </p:nvSpPr>
        <p:spPr bwMode="auto">
          <a:xfrm>
            <a:off x="5259386" y="5084761"/>
            <a:ext cx="3959224" cy="142239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597354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259338237" name="Espace réservé du texte 5"/>
          <p:cNvSpPr txBox="1">
            <a:spLocks noGrp="1" noChangeShapeType="1"/>
          </p:cNvSpPr>
          <p:nvPr/>
        </p:nvSpPr>
        <p:spPr bwMode="auto">
          <a:xfrm>
            <a:off x="6958500" y="557212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351745527" name="Rectangle 10"/>
          <p:cNvSpPr/>
          <p:nvPr/>
        </p:nvSpPr>
        <p:spPr bwMode="auto">
          <a:xfrm>
            <a:off x="358233" y="1175031"/>
            <a:ext cx="4741767" cy="3016162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659893040" name="Rectangle 11"/>
          <p:cNvSpPr/>
          <p:nvPr/>
        </p:nvSpPr>
        <p:spPr bwMode="auto">
          <a:xfrm>
            <a:off x="358233" y="4317610"/>
            <a:ext cx="4741767" cy="2441109"/>
          </a:xfrm>
          <a:prstGeom prst="rect">
            <a:avLst/>
          </a:prstGeom>
          <a:noFill/>
          <a:ln w="19050">
            <a:solidFill>
              <a:schemeClr val="accent2">
                <a:lumMod val="20000"/>
                <a:lumOff val="80000"/>
              </a:schemeClr>
            </a:solidFill>
            <a:prstDash val="sysDot"/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lang="fr-FR" sz="1400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84315180" name="Espace réservé du texte 5"/>
          <p:cNvSpPr txBox="1"/>
          <p:nvPr/>
        </p:nvSpPr>
        <p:spPr bwMode="auto">
          <a:xfrm>
            <a:off x="-111208" y="4115902"/>
            <a:ext cx="2798448" cy="705367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Recyclabilité du produit</a:t>
            </a:r>
            <a:endParaRPr/>
          </a:p>
        </p:txBody>
      </p:sp>
      <p:sp>
        <p:nvSpPr>
          <p:cNvPr id="2005162451" name="Espace réservé du texte 5"/>
          <p:cNvSpPr txBox="1"/>
          <p:nvPr/>
        </p:nvSpPr>
        <p:spPr bwMode="auto">
          <a:xfrm>
            <a:off x="-88261" y="1067122"/>
            <a:ext cx="1539198" cy="425084"/>
          </a:xfrm>
          <a:prstGeom prst="rect">
            <a:avLst/>
          </a:prstGeom>
          <a:noFill/>
          <a:ln>
            <a:noFill/>
          </a:ln>
        </p:spPr>
        <p:txBody>
          <a:bodyPr lIns="0" tIns="49784" rIns="0" bIns="49784" anchor="ctr"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cs typeface="Arial"/>
              </a:defRPr>
            </a:lvl5pPr>
            <a:lvl6pPr marL="2514599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cs typeface="Arial"/>
              </a:defRPr>
            </a:lvl9pPr>
          </a:lstStyle>
          <a:p>
            <a:pPr algn="ctr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 lang="fr-FR" sz="1300">
                <a:solidFill>
                  <a:schemeClr val="accent3">
                    <a:lumMod val="75000"/>
                  </a:schemeClr>
                </a:solidFill>
              </a:rPr>
              <a:t>Image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2238</Words>
  <Application>Microsoft Office PowerPoint</Application>
  <DocSecurity>0</DocSecurity>
  <PresentationFormat>Format A4 (210 x 297 mm)</PresentationFormat>
  <Paragraphs>847</Paragraphs>
  <Slides>41</Slides>
  <Notes>41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41</vt:i4>
      </vt:variant>
    </vt:vector>
  </HeadingPairs>
  <TitlesOfParts>
    <vt:vector size="45" baseType="lpstr">
      <vt:lpstr>Arial</vt:lpstr>
      <vt:lpstr>Wingdings</vt:lpstr>
      <vt:lpstr>1_Masque GdL Conseil</vt:lpstr>
      <vt:lpstr>Masque GdL Conseil</vt:lpstr>
      <vt:lpstr>Présentation PowerPoint</vt:lpstr>
      <vt:lpstr> PTA : Poste de travail individuel droit 140x80cmH74cm</vt:lpstr>
      <vt:lpstr>BE2 : Bench de 2 postes face à face 140x160cmH74cm</vt:lpstr>
      <vt:lpstr>BE4 : Bench de 4 postes 280x160cmH74cm</vt:lpstr>
      <vt:lpstr>BE6.1 : Bench de 6 postes classique 420x160cmH74cm</vt:lpstr>
      <vt:lpstr>BE6.2 : Bench de 6 postes avec arche décorative 420x160cmH74cm</vt:lpstr>
      <vt:lpstr>PRH : Poste réglable en hauteur 140x80cmH74cm</vt:lpstr>
      <vt:lpstr>CF : Cloisonnette  frontale pour poste solo, bench de 2 et bench de 4,6 - L140cm*H35 cm</vt:lpstr>
      <vt:lpstr>CF.2 : Cloisonnette frontale pour poste réglable L140cm*H35 cm</vt:lpstr>
      <vt:lpstr>CL1 : Cloisonnette sur pieds 80*180cm – sur pied - Pleine</vt:lpstr>
      <vt:lpstr>CL2 : Cloisonnette sur roulettes avec frein 80*180cm - Pleine</vt:lpstr>
      <vt:lpstr>CL3 : Cloisonnette sur pieds 100*180cm – Pleine</vt:lpstr>
      <vt:lpstr>CL4 : Cloisonnette sur roulettes avec frein 100*180cm - Pleine</vt:lpstr>
      <vt:lpstr>CL5 : Cloisonnette sur pieds 120*180cm - Pleine</vt:lpstr>
      <vt:lpstr>CL6 : Cloisonnette sur roulettes avec frein 120*180cm  - Pleine</vt:lpstr>
      <vt:lpstr>CLRA1 : Cloisonnette sur pieds ajourée 80*180cm</vt:lpstr>
      <vt:lpstr>CLRA2 : Cloisonnette sur  roulettes ajourée 80*180cm</vt:lpstr>
      <vt:lpstr>CLRA3 : Cloisonnette sur pieds  ajourée 100*180cm</vt:lpstr>
      <vt:lpstr>CLRA4 : Cloisonnette sur roulettes ajourée 100*180cm </vt:lpstr>
      <vt:lpstr>CLRA5 : Cloisonnette sur pieds ajourée 120*180cm</vt:lpstr>
      <vt:lpstr>CLRA6 : Cloisonnette sur roulettes ajourée  120*180cm</vt:lpstr>
      <vt:lpstr>CLMV1 : Cloisonnette sur roulettes  mix tissu et veleda  80*180cm </vt:lpstr>
      <vt:lpstr>CLMV2 : Cloisonnette sur roulettes  mix tissu et veleda 100*180cm</vt:lpstr>
      <vt:lpstr>CLMV3 : Cloisonnette sur roulettes  mix tissu et veleda 120*180cm </vt:lpstr>
      <vt:lpstr>FA1 : Fauteuil de travail réglages manuels</vt:lpstr>
      <vt:lpstr>FA2 : fauteuil de travail automatique</vt:lpstr>
      <vt:lpstr>TT : Accessoire têtière </vt:lpstr>
      <vt:lpstr>BA : boule d’assise de diamètre environ 52cm avec rembourrage en mousse</vt:lpstr>
      <vt:lpstr>MB1 : Meuble bas Dimension : 80*43*120cm - Porte rideaux </vt:lpstr>
      <vt:lpstr>MB2 : Meuble bas Dimension : 100*43*120cm - Porte rideaux </vt:lpstr>
      <vt:lpstr>MB3 : Meuble bas Dimension : 120*43*120cm - Porte rideaux </vt:lpstr>
      <vt:lpstr>AM1 : Armoire à portes battantes Dimension : 80*43*198cm </vt:lpstr>
      <vt:lpstr>AM2 : Armoire à portes battantes Dimension : 100*43*198cm </vt:lpstr>
      <vt:lpstr>AM3 : Armoire à portes battantes Dimension : 120*43*198cm </vt:lpstr>
      <vt:lpstr>RID1 : Armoire ouverture à portes rideaux Dimension : 80*43*198cm </vt:lpstr>
      <vt:lpstr>RID2 : Armoire ouverture à portes rideaux Dimension : 100*43*198cm </vt:lpstr>
      <vt:lpstr>RID3 : Armoire ouverture à portes rideaux Dimension : 120*43*198cm </vt:lpstr>
      <vt:lpstr>MT.1 : Meuble à tiroir pour le rangement des dossiers 60*40*100cm</vt:lpstr>
      <vt:lpstr>Présentation PowerPoint</vt:lpstr>
      <vt:lpstr>CA : Casier 3 portes +1 tiroir bas : L45*P45*H190cm</vt:lpstr>
      <vt:lpstr>VE : Vestiaire 1 porte L30*P50*198cm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laethik design</cp:lastModifiedBy>
  <cp:revision>373</cp:revision>
  <dcterms:created xsi:type="dcterms:W3CDTF">2010-02-02T08:16:00Z</dcterms:created>
  <dcterms:modified xsi:type="dcterms:W3CDTF">2025-10-16T19:05:48Z</dcterms:modified>
  <cp:category/>
  <dc:identifier/>
  <cp:contentStatus/>
  <dc:language/>
  <cp:version/>
</cp:coreProperties>
</file>